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7"/>
  </p:sldMasterIdLst>
  <p:notesMasterIdLst>
    <p:notesMasterId r:id="rId97"/>
  </p:notesMasterIdLst>
  <p:handoutMasterIdLst>
    <p:handoutMasterId r:id="rId98"/>
  </p:handoutMasterIdLst>
  <p:sldIdLst>
    <p:sldId id="400" r:id="rId68"/>
    <p:sldId id="777" r:id="rId69"/>
    <p:sldId id="780" r:id="rId70"/>
    <p:sldId id="778" r:id="rId71"/>
    <p:sldId id="673" r:id="rId72"/>
    <p:sldId id="753" r:id="rId73"/>
    <p:sldId id="779" r:id="rId74"/>
    <p:sldId id="754" r:id="rId75"/>
    <p:sldId id="755" r:id="rId76"/>
    <p:sldId id="756" r:id="rId77"/>
    <p:sldId id="757" r:id="rId78"/>
    <p:sldId id="759" r:id="rId79"/>
    <p:sldId id="763" r:id="rId80"/>
    <p:sldId id="764" r:id="rId81"/>
    <p:sldId id="766" r:id="rId82"/>
    <p:sldId id="760" r:id="rId83"/>
    <p:sldId id="765" r:id="rId84"/>
    <p:sldId id="773" r:id="rId85"/>
    <p:sldId id="762" r:id="rId86"/>
    <p:sldId id="769" r:id="rId87"/>
    <p:sldId id="774" r:id="rId88"/>
    <p:sldId id="770" r:id="rId89"/>
    <p:sldId id="784" r:id="rId90"/>
    <p:sldId id="772" r:id="rId91"/>
    <p:sldId id="775" r:id="rId92"/>
    <p:sldId id="782" r:id="rId93"/>
    <p:sldId id="776" r:id="rId94"/>
    <p:sldId id="783" r:id="rId95"/>
    <p:sldId id="392" r:id="rId96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moy Dasgupta" initials="TD" lastIdx="1" clrIdx="0">
    <p:extLst>
      <p:ext uri="{19B8F6BF-5375-455C-9EA6-DF929625EA0E}">
        <p15:presenceInfo xmlns:p15="http://schemas.microsoft.com/office/powerpoint/2012/main" userId="S-1-5-21-1004336348-1979792683-839522115-11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04" autoAdjust="0"/>
  </p:normalViewPr>
  <p:slideViewPr>
    <p:cSldViewPr>
      <p:cViewPr varScale="1">
        <p:scale>
          <a:sx n="122" d="100"/>
          <a:sy n="122" d="100"/>
        </p:scale>
        <p:origin x="3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84" Type="http://schemas.openxmlformats.org/officeDocument/2006/relationships/slide" Target="slides/slide17.xml"/><Relationship Id="rId89" Type="http://schemas.openxmlformats.org/officeDocument/2006/relationships/slide" Target="slides/slide22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7.xml"/><Relationship Id="rId79" Type="http://schemas.openxmlformats.org/officeDocument/2006/relationships/slide" Target="slides/slide12.xml"/><Relationship Id="rId102" Type="http://schemas.openxmlformats.org/officeDocument/2006/relationships/theme" Target="theme/theme1.xml"/><Relationship Id="rId5" Type="http://schemas.openxmlformats.org/officeDocument/2006/relationships/customXml" Target="../customXml/item5.xml"/><Relationship Id="rId90" Type="http://schemas.openxmlformats.org/officeDocument/2006/relationships/slide" Target="slides/slide23.xml"/><Relationship Id="rId95" Type="http://schemas.openxmlformats.org/officeDocument/2006/relationships/slide" Target="slides/slide28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80" Type="http://schemas.openxmlformats.org/officeDocument/2006/relationships/slide" Target="slides/slide13.xml"/><Relationship Id="rId85" Type="http://schemas.openxmlformats.org/officeDocument/2006/relationships/slide" Target="slides/slide18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103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83" Type="http://schemas.openxmlformats.org/officeDocument/2006/relationships/slide" Target="slides/slide16.xml"/><Relationship Id="rId88" Type="http://schemas.openxmlformats.org/officeDocument/2006/relationships/slide" Target="slides/slide21.xml"/><Relationship Id="rId91" Type="http://schemas.openxmlformats.org/officeDocument/2006/relationships/slide" Target="slides/slide24.xml"/><Relationship Id="rId96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81" Type="http://schemas.openxmlformats.org/officeDocument/2006/relationships/slide" Target="slides/slide14.xml"/><Relationship Id="rId86" Type="http://schemas.openxmlformats.org/officeDocument/2006/relationships/slide" Target="slides/slide19.xml"/><Relationship Id="rId94" Type="http://schemas.openxmlformats.org/officeDocument/2006/relationships/slide" Target="slides/slide27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9.xml"/><Relationship Id="rId97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92" Type="http://schemas.openxmlformats.org/officeDocument/2006/relationships/slide" Target="slides/slide2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20.xml"/><Relationship Id="rId61" Type="http://schemas.openxmlformats.org/officeDocument/2006/relationships/customXml" Target="../customXml/item61.xml"/><Relationship Id="rId82" Type="http://schemas.openxmlformats.org/officeDocument/2006/relationships/slide" Target="slides/slide1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0.xml"/><Relationship Id="rId100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93" Type="http://schemas.openxmlformats.org/officeDocument/2006/relationships/slide" Target="slides/slide26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87" y="1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ED57E26-157F-4466-8F7B-C58235B388F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4112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87" y="8914112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F750B926-9E4E-4060-B899-646F20FD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r">
              <a:defRPr sz="1200"/>
            </a:lvl1pPr>
          </a:lstStyle>
          <a:p>
            <a:fld id="{8DBC372E-2839-478B-8543-BAC335393C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3" tIns="47097" rIns="94193" bIns="470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3" tIns="47097" rIns="94193" bIns="47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69265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69265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r">
              <a:defRPr sz="1200"/>
            </a:lvl1pPr>
          </a:lstStyle>
          <a:p>
            <a:fld id="{C4205452-664C-4021-89DF-1D86850E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318" indent="-29435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412" indent="-23548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378" indent="-23548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343" indent="-23548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0307" indent="-2354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1272" indent="-2354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2237" indent="-2354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3202" indent="-2354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9441E1-704A-4BE8-8ED0-7952EEC49207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B027-1119-F061-FAFE-8E364C83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31222-B02C-02DA-4548-FA8A2D0B8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71B65-2FC4-8AA7-ECCC-1CEC6671D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58748-5BCE-761C-FAD8-8FE24A591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05452-664C-4021-89DF-1D86850ECA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7430-1336-98FB-9352-9D2CABBA8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26BDF-F767-40FF-00A1-7C2CC161B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1603C-9834-E5F6-A0D7-71AB5DB1C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8547E-6ABE-C963-8C18-E04102929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05452-664C-4021-89DF-1D86850ECA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755A9-F03F-BA47-CA1F-3979D01E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B2A1E-8A25-CD34-C18E-FED31FFA2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8A800-4CB2-F1F0-945F-B08A05D86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F04C5-88F0-6126-0B5D-7F09C1DD7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05452-664C-4021-89DF-1D86850ECA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BC-5866-4C37-BE5F-B29F26D4C69E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A5EF-8FE3-43E6-8B7C-1BF6BABF6CC4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809-62D5-47AE-BC3F-95AEFE65AF21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15962"/>
          </a:xfrm>
        </p:spPr>
        <p:txBody>
          <a:bodyPr>
            <a:normAutofit/>
          </a:bodyPr>
          <a:lstStyle>
            <a:lvl1pPr algn="l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BDD-1E69-4F61-866B-FA1AE16F3CC0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DDB-5B81-4801-84CA-424DAF5069B0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7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7047-40B2-4FF7-B4C9-EEEBCEA53785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FA7E-43C1-444C-BCB1-34732D68F42F}" type="datetime1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C8-54C0-440A-825B-09F17CF533BF}" type="datetime1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8310-4713-4A89-889B-D53ED524B0F1}" type="datetime1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4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D771-84A8-4AFD-99FA-6DCC0D407338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B2C-504F-4360-A332-76EC723E4699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0007-A3D2-478C-8745-0F0532D50CF4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CB69-547C-4F68-819F-474A80AB01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32" y="0"/>
            <a:ext cx="137761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6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7/08/" TargetMode="External"/><Relationship Id="rId7" Type="http://schemas.openxmlformats.org/officeDocument/2006/relationships/hyperlink" Target="https://freepngimg.com/png/25982-cancel-button-transparen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35375-gears-transparent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35375-gears-transparent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35375-gears-transparent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cook@arkansas.gov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hyperlink" Target="mailto:RHLD.DataOversight@arkansas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C:\Users\tdasgupta\Documents\AID 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399" y="5825719"/>
            <a:ext cx="976423" cy="9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76035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2:00 pm- 3:00 pm Central</a:t>
            </a:r>
          </a:p>
          <a:p>
            <a:r>
              <a:rPr lang="en-US" sz="1400" dirty="0">
                <a:latin typeface="Arial Black" panose="020B0A04020102020204" pitchFamily="34" charset="0"/>
              </a:rPr>
              <a:t>March 18, 2025</a:t>
            </a:r>
          </a:p>
          <a:p>
            <a:r>
              <a:rPr lang="en-US" sz="1400" dirty="0">
                <a:latin typeface="Arial Black" panose="020B0A04020102020204" pitchFamily="34" charset="0"/>
              </a:rPr>
              <a:t>Regulatory Health Link Division,</a:t>
            </a:r>
          </a:p>
          <a:p>
            <a:r>
              <a:rPr lang="en-US" sz="1400" dirty="0">
                <a:latin typeface="Arial Black" panose="020B0A04020102020204" pitchFamily="34" charset="0"/>
              </a:rPr>
              <a:t>Arkansas Insurance Dept., Dept. of Commerce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 Adequacy </a:t>
            </a:r>
          </a:p>
          <a:p>
            <a:pPr algn="ctr"/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Maintenance Planning </a:t>
            </a:r>
          </a:p>
          <a:p>
            <a:pPr algn="ctr"/>
            <a:endParaRPr 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01" y="5773749"/>
            <a:ext cx="1748199" cy="10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882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32869-14C4-46D2-A4AB-C04D3784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2BC2-D18D-BAF7-9545-323BCAEE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7623-7215-D23C-D260-DB275840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C7CC1-9CB2-2B33-09A5-0938DE61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78D70-79B4-3800-F4FC-F3B7D8531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5A7F502C-ED04-0B4C-63A0-0346F7EA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868212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420D0-B912-51DE-3CBF-319D6F7E1E97}"/>
              </a:ext>
            </a:extLst>
          </p:cNvPr>
          <p:cNvSpPr txBox="1"/>
          <p:nvPr/>
        </p:nvSpPr>
        <p:spPr>
          <a:xfrm>
            <a:off x="1670582" y="924311"/>
            <a:ext cx="18402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Specialty Access Template </a:t>
            </a:r>
          </a:p>
          <a:p>
            <a:r>
              <a:rPr lang="en-US" sz="900" dirty="0"/>
              <a:t>(County Level-Provider Type Statistics Reported by Issuer)</a:t>
            </a:r>
          </a:p>
        </p:txBody>
      </p:sp>
      <p:pic>
        <p:nvPicPr>
          <p:cNvPr id="6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73F25075-C904-6609-E3D9-77A58C99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2" y="8682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E582E0-D480-8EE7-CE1A-E07BC6FFFD62}"/>
              </a:ext>
            </a:extLst>
          </p:cNvPr>
          <p:cNvSpPr txBox="1"/>
          <p:nvPr/>
        </p:nvSpPr>
        <p:spPr>
          <a:xfrm>
            <a:off x="5507989" y="925418"/>
            <a:ext cx="255056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NA Template</a:t>
            </a:r>
          </a:p>
          <a:p>
            <a:r>
              <a:rPr lang="en-US" sz="900" dirty="0"/>
              <a:t>(Detailed Data. NPI &amp; Practicing locations) </a:t>
            </a:r>
          </a:p>
        </p:txBody>
      </p:sp>
      <p:pic>
        <p:nvPicPr>
          <p:cNvPr id="17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88010167-44CA-5695-3E1E-910B0961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5" y="3168896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816130-F7C1-8F3B-611D-F10CDBE2C294}"/>
              </a:ext>
            </a:extLst>
          </p:cNvPr>
          <p:cNvSpPr txBox="1"/>
          <p:nvPr/>
        </p:nvSpPr>
        <p:spPr>
          <a:xfrm>
            <a:off x="801442" y="3211929"/>
            <a:ext cx="22544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Provider-Enrollee Ratio Template </a:t>
            </a:r>
          </a:p>
          <a:p>
            <a:r>
              <a:rPr lang="en-US" sz="900" dirty="0"/>
              <a:t>(State Level Provider-Enrollee ratios for various provider types)</a:t>
            </a:r>
          </a:p>
        </p:txBody>
      </p:sp>
      <p:pic>
        <p:nvPicPr>
          <p:cNvPr id="21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64AADF49-3435-6C7C-18E0-5A4BFA16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9" y="4189579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07F66E-4BEE-6E1D-0E5F-D6ACDBA5B65F}"/>
              </a:ext>
            </a:extLst>
          </p:cNvPr>
          <p:cNvSpPr txBox="1"/>
          <p:nvPr/>
        </p:nvSpPr>
        <p:spPr>
          <a:xfrm>
            <a:off x="5686812" y="4245679"/>
            <a:ext cx="22544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Service Area Template </a:t>
            </a:r>
          </a:p>
          <a:p>
            <a:r>
              <a:rPr lang="en-US" sz="900" dirty="0"/>
              <a:t>(Describes service area(s) covered by plans)</a:t>
            </a:r>
          </a:p>
        </p:txBody>
      </p:sp>
      <p:pic>
        <p:nvPicPr>
          <p:cNvPr id="24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C3F06104-C97E-7F62-21B2-50301B1E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71" y="2340519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01FB6E-0F5C-10A5-E2B5-D6069E59397F}"/>
              </a:ext>
            </a:extLst>
          </p:cNvPr>
          <p:cNvSpPr txBox="1"/>
          <p:nvPr/>
        </p:nvSpPr>
        <p:spPr>
          <a:xfrm>
            <a:off x="6383814" y="2396619"/>
            <a:ext cx="22544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Network ID Template </a:t>
            </a:r>
          </a:p>
          <a:p>
            <a:r>
              <a:rPr lang="en-US" sz="900" dirty="0"/>
              <a:t>(Identifies unique networks used by issuer.)</a:t>
            </a:r>
          </a:p>
        </p:txBody>
      </p:sp>
      <p:pic>
        <p:nvPicPr>
          <p:cNvPr id="26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80D9A54A-124F-9C63-9C8B-DA64E336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413348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EFC82A-8263-72FF-7A22-1EE96BB68182}"/>
              </a:ext>
            </a:extLst>
          </p:cNvPr>
          <p:cNvSpPr txBox="1"/>
          <p:nvPr/>
        </p:nvSpPr>
        <p:spPr>
          <a:xfrm>
            <a:off x="1670582" y="4189579"/>
            <a:ext cx="22544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Justification Template </a:t>
            </a:r>
          </a:p>
          <a:p>
            <a:r>
              <a:rPr lang="en-US" sz="900" dirty="0"/>
              <a:t>(Justifications for shortcomings on county level statistics for different provider types)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41397-6FC8-C47A-4A3E-F1BA15FECB87}"/>
              </a:ext>
            </a:extLst>
          </p:cNvPr>
          <p:cNvSpPr txBox="1"/>
          <p:nvPr/>
        </p:nvSpPr>
        <p:spPr>
          <a:xfrm>
            <a:off x="433836" y="5450358"/>
            <a:ext cx="8443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 Black" panose="020B0A04020102020204" pitchFamily="34" charset="0"/>
              </a:rPr>
              <a:t>Seven data templates were needed for Network Adequacy Regulation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86670-D7AB-1A67-EBB2-EC0F85E7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D8D21861-A698-1C93-4F73-D5D6DFC9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14BE5-0374-C01D-43A3-CE7236085AC7}"/>
              </a:ext>
            </a:extLst>
          </p:cNvPr>
          <p:cNvSpPr txBox="1"/>
          <p:nvPr/>
        </p:nvSpPr>
        <p:spPr>
          <a:xfrm>
            <a:off x="816507" y="2024233"/>
            <a:ext cx="22544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Supplemental NA Template </a:t>
            </a:r>
          </a:p>
          <a:p>
            <a:r>
              <a:rPr lang="en-US" sz="900" dirty="0"/>
              <a:t>(Template to hold provider data for provider types CCIIO would disallow but needed by Arkansas)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8BCFE-55B1-8D9B-76F7-82810EB38AFC}"/>
              </a:ext>
            </a:extLst>
          </p:cNvPr>
          <p:cNvSpPr txBox="1"/>
          <p:nvPr/>
        </p:nvSpPr>
        <p:spPr>
          <a:xfrm>
            <a:off x="30480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Before PY2026…</a:t>
            </a:r>
          </a:p>
        </p:txBody>
      </p:sp>
    </p:spTree>
    <p:extLst>
      <p:ext uri="{BB962C8B-B14F-4D97-AF65-F5344CB8AC3E}">
        <p14:creationId xmlns:p14="http://schemas.microsoft.com/office/powerpoint/2010/main" val="16080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3" grpId="0"/>
      <p:bldP spid="25" grpId="0"/>
      <p:bldP spid="27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3CB8D-D26B-1ED0-AD5C-C1998446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6E4D2855-DFD6-BF78-6BC7-E92E6B718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2823" y="3756586"/>
            <a:ext cx="647641" cy="707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66B7E-B3FB-398B-E1B0-CD6C8B2F334C}"/>
              </a:ext>
            </a:extLst>
          </p:cNvPr>
          <p:cNvSpPr txBox="1"/>
          <p:nvPr/>
        </p:nvSpPr>
        <p:spPr>
          <a:xfrm>
            <a:off x="433836" y="5450358"/>
            <a:ext cx="8443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 Black" panose="020B0A04020102020204" pitchFamily="34" charset="0"/>
              </a:rPr>
              <a:t>Five templates, not seven, required during data submission time from PY2026.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151B73-AAEB-51B8-DB0D-6377B8BA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3C22436E-2542-B746-38CE-6E4441BA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868212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28CEF-03F0-ED26-51D9-475EF1E836EC}"/>
              </a:ext>
            </a:extLst>
          </p:cNvPr>
          <p:cNvSpPr txBox="1"/>
          <p:nvPr/>
        </p:nvSpPr>
        <p:spPr>
          <a:xfrm>
            <a:off x="1670582" y="924311"/>
            <a:ext cx="18402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Specialty Access Template </a:t>
            </a:r>
          </a:p>
          <a:p>
            <a:r>
              <a:rPr lang="en-US" sz="900" dirty="0"/>
              <a:t>(County Level-Provider Type Statistics Reported by Issuer)</a:t>
            </a:r>
          </a:p>
        </p:txBody>
      </p:sp>
      <p:pic>
        <p:nvPicPr>
          <p:cNvPr id="12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803815D6-0E99-2EFD-380E-B5E5071E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2" y="8682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E8C568-E98A-851B-9160-341219FFB2D6}"/>
              </a:ext>
            </a:extLst>
          </p:cNvPr>
          <p:cNvSpPr txBox="1"/>
          <p:nvPr/>
        </p:nvSpPr>
        <p:spPr>
          <a:xfrm>
            <a:off x="5507989" y="925418"/>
            <a:ext cx="255056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NA Template</a:t>
            </a:r>
          </a:p>
          <a:p>
            <a:r>
              <a:rPr lang="en-US" sz="900" dirty="0"/>
              <a:t>(Detailed Data. NPI &amp; Practicing locations) </a:t>
            </a:r>
          </a:p>
        </p:txBody>
      </p:sp>
      <p:pic>
        <p:nvPicPr>
          <p:cNvPr id="14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B693EEED-9D9C-074D-7826-B0CB9DCD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5" y="3168896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50EE9D-713A-0C9C-5BBB-8FF7C1ACA2E2}"/>
              </a:ext>
            </a:extLst>
          </p:cNvPr>
          <p:cNvSpPr txBox="1"/>
          <p:nvPr/>
        </p:nvSpPr>
        <p:spPr>
          <a:xfrm>
            <a:off x="801442" y="3211929"/>
            <a:ext cx="22544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Provider-Enrollee Ratio Template </a:t>
            </a:r>
          </a:p>
          <a:p>
            <a:r>
              <a:rPr lang="en-US" sz="900" dirty="0"/>
              <a:t>(State Level Provider-Enrollee ratios for various provider types)</a:t>
            </a:r>
          </a:p>
        </p:txBody>
      </p:sp>
      <p:pic>
        <p:nvPicPr>
          <p:cNvPr id="16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0936C531-C740-981B-11F0-C882E0B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9" y="4189579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6866E5-B735-89C2-0FDB-1F68EE35DBB8}"/>
              </a:ext>
            </a:extLst>
          </p:cNvPr>
          <p:cNvSpPr txBox="1"/>
          <p:nvPr/>
        </p:nvSpPr>
        <p:spPr>
          <a:xfrm>
            <a:off x="5686812" y="4245679"/>
            <a:ext cx="22544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Service Area Template </a:t>
            </a:r>
          </a:p>
          <a:p>
            <a:r>
              <a:rPr lang="en-US" sz="900" dirty="0"/>
              <a:t>(Describes service area(s) covered by plans)</a:t>
            </a:r>
          </a:p>
        </p:txBody>
      </p:sp>
      <p:pic>
        <p:nvPicPr>
          <p:cNvPr id="19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922E4516-59D4-2D49-EB3D-2C927FA4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71" y="2340519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B522BD9-6A13-994B-30EE-BD3D1E5C0CEA}"/>
              </a:ext>
            </a:extLst>
          </p:cNvPr>
          <p:cNvSpPr txBox="1"/>
          <p:nvPr/>
        </p:nvSpPr>
        <p:spPr>
          <a:xfrm>
            <a:off x="6383814" y="2396619"/>
            <a:ext cx="22544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Network ID Template </a:t>
            </a:r>
          </a:p>
          <a:p>
            <a:r>
              <a:rPr lang="en-US" sz="900" dirty="0"/>
              <a:t>(Identifies unique networks used by issuer.)</a:t>
            </a:r>
          </a:p>
        </p:txBody>
      </p:sp>
      <p:pic>
        <p:nvPicPr>
          <p:cNvPr id="31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B715A543-A3D7-A8D5-C01A-8695F3DA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413348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61E54DD-418E-BF8B-80CB-B4E0FD5D8C48}"/>
              </a:ext>
            </a:extLst>
          </p:cNvPr>
          <p:cNvSpPr txBox="1"/>
          <p:nvPr/>
        </p:nvSpPr>
        <p:spPr>
          <a:xfrm>
            <a:off x="1670582" y="4189579"/>
            <a:ext cx="22544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Justification Template </a:t>
            </a:r>
          </a:p>
          <a:p>
            <a:r>
              <a:rPr lang="en-US" sz="900" dirty="0"/>
              <a:t>(Justifications for shortcomings on county level statistics for different provider types)</a:t>
            </a:r>
          </a:p>
        </p:txBody>
      </p:sp>
      <p:pic>
        <p:nvPicPr>
          <p:cNvPr id="33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53979F70-459D-96E6-38E8-518EEFAF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EB0FCAC-336A-A80E-D967-F7F676637964}"/>
              </a:ext>
            </a:extLst>
          </p:cNvPr>
          <p:cNvSpPr txBox="1"/>
          <p:nvPr/>
        </p:nvSpPr>
        <p:spPr>
          <a:xfrm>
            <a:off x="816507" y="2024233"/>
            <a:ext cx="22544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Supplemental NA Template </a:t>
            </a:r>
          </a:p>
          <a:p>
            <a:r>
              <a:rPr lang="en-US" sz="900" dirty="0"/>
              <a:t>(Template to hold provider data for provider types CCIIO would disallow but needed by Arkansas)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F5AEC4A-56D3-66C4-B096-928962645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816346" y="527296"/>
            <a:ext cx="530915" cy="53091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A7255C-4AC7-D54E-645F-D183BA9E0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884207" y="1569469"/>
            <a:ext cx="530915" cy="53091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6D8E1F-C7A4-18BC-EAD4-422C7B71E8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3234992" y="3714764"/>
            <a:ext cx="530915" cy="530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775C0B-94C6-F6D1-ADF7-462F57494881}"/>
              </a:ext>
            </a:extLst>
          </p:cNvPr>
          <p:cNvSpPr txBox="1"/>
          <p:nvPr/>
        </p:nvSpPr>
        <p:spPr>
          <a:xfrm>
            <a:off x="30480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From PY2026…</a:t>
            </a:r>
          </a:p>
        </p:txBody>
      </p:sp>
    </p:spTree>
    <p:extLst>
      <p:ext uri="{BB962C8B-B14F-4D97-AF65-F5344CB8AC3E}">
        <p14:creationId xmlns:p14="http://schemas.microsoft.com/office/powerpoint/2010/main" val="21653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32" grpId="0"/>
      <p:bldP spid="3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2CF953-DADF-FB04-A3FE-67B6835F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summary, for data submissions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254AE-2590-0DCE-E414-0D6C69C1A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5 templates, not 7 needed.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Issuers are not required to compute Network Adequacy.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No “up-front” justifications to deal with.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0A8A2-AC1B-F2EA-73AB-130CEDF3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8909C-3830-2948-AB4A-981B456A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1881-DB44-D825-692C-4067D5EC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DDC2-2A98-0974-3BAA-2CD49DB0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FE63D-8FA4-324E-7F0B-4EA657BD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6EFC-698A-A242-ADA9-B5AB215B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after data 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16C9-5D52-32E4-30F3-6C767B2D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latin typeface="Aptos Display" panose="020B0004020202020204" pitchFamily="34" charset="0"/>
              </a:rPr>
              <a:t>Round 0: </a:t>
            </a:r>
          </a:p>
          <a:p>
            <a:pPr lvl="1"/>
            <a:r>
              <a:rPr lang="en-US" sz="1900" dirty="0">
                <a:latin typeface="Aptos Display" panose="020B0004020202020204" pitchFamily="34" charset="0"/>
              </a:rPr>
              <a:t>AID identifies “outlier” addresses and shares with issuers. </a:t>
            </a:r>
          </a:p>
          <a:p>
            <a:pPr lvl="1"/>
            <a:r>
              <a:rPr lang="en-US" sz="1900" dirty="0">
                <a:latin typeface="Aptos Display" panose="020B0004020202020204" pitchFamily="34" charset="0"/>
              </a:rPr>
              <a:t>Issuers responds with revised NA templates if required.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Round 1: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AID computes “ideal network” combining all networks.</a:t>
            </a:r>
          </a:p>
          <a:p>
            <a:pPr lvl="2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This is necessary for generating objections where improvement is possible. This also means “No providers available” is not a valid answer.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AID computes individual networks and compares to ideal network to generate customized Justification Templates.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 Issuers responds with revised NA templates if required.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Round 2: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For final dispositions, AID re-computes individual networks for  for issuers who resubmitted NA templates at the end of Round 1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3AE93-ED00-5011-C0EB-7F1067B0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228A-93F6-976B-088D-EC5C0AF8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452A0-6FA3-DC78-5B08-7EE093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C03B626F-3EAE-46DA-CDB0-E58594B3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868212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E06D4C-025C-9D23-FA6B-62A28B8E6418}"/>
              </a:ext>
            </a:extLst>
          </p:cNvPr>
          <p:cNvSpPr txBox="1"/>
          <p:nvPr/>
        </p:nvSpPr>
        <p:spPr>
          <a:xfrm>
            <a:off x="1670582" y="924311"/>
            <a:ext cx="18402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Current Finalized Provider Type NPI Pool (PTNP)</a:t>
            </a:r>
          </a:p>
          <a:p>
            <a:r>
              <a:rPr lang="en-US" sz="900" dirty="0"/>
              <a:t>(Provider classifications vetted by the industry)</a:t>
            </a:r>
          </a:p>
        </p:txBody>
      </p:sp>
      <p:pic>
        <p:nvPicPr>
          <p:cNvPr id="12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CF958543-6391-4B3E-29EE-C0E17201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2" y="8682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83371B-2DD9-0EC0-9E75-63C35567D168}"/>
              </a:ext>
            </a:extLst>
          </p:cNvPr>
          <p:cNvSpPr txBox="1"/>
          <p:nvPr/>
        </p:nvSpPr>
        <p:spPr>
          <a:xfrm>
            <a:off x="5478527" y="725555"/>
            <a:ext cx="255056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NA Template</a:t>
            </a:r>
          </a:p>
          <a:p>
            <a:r>
              <a:rPr lang="en-US" sz="900" dirty="0"/>
              <a:t>(Detailed Data. NPI &amp; Practicing locations)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B76EFF-3645-1F7C-B9F4-56CDF680FBA7}"/>
              </a:ext>
            </a:extLst>
          </p:cNvPr>
          <p:cNvCxnSpPr>
            <a:cxnSpLocks/>
          </p:cNvCxnSpPr>
          <p:nvPr/>
        </p:nvCxnSpPr>
        <p:spPr>
          <a:xfrm flipH="1">
            <a:off x="4391041" y="1505171"/>
            <a:ext cx="727183" cy="811159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D9BD15E-8BC4-242B-3513-1A7D6E781DAB}"/>
              </a:ext>
            </a:extLst>
          </p:cNvPr>
          <p:cNvSpPr txBox="1"/>
          <p:nvPr/>
        </p:nvSpPr>
        <p:spPr>
          <a:xfrm>
            <a:off x="4931553" y="1615253"/>
            <a:ext cx="261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Provider locations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30AC91-64FE-BCEF-1A30-EE9CDAFA33A0}"/>
              </a:ext>
            </a:extLst>
          </p:cNvPr>
          <p:cNvCxnSpPr>
            <a:cxnSpLocks/>
          </p:cNvCxnSpPr>
          <p:nvPr/>
        </p:nvCxnSpPr>
        <p:spPr>
          <a:xfrm>
            <a:off x="2674983" y="1639711"/>
            <a:ext cx="835810" cy="778207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A723073-BB5D-94AB-78A7-D28170C8F2B5}"/>
              </a:ext>
            </a:extLst>
          </p:cNvPr>
          <p:cNvSpPr txBox="1"/>
          <p:nvPr/>
        </p:nvSpPr>
        <p:spPr>
          <a:xfrm>
            <a:off x="1942051" y="1734125"/>
            <a:ext cx="16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Provider classifications</a:t>
            </a: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392790DC-9A9C-24DD-CE2E-0A4FE5AA6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38055" y="2446522"/>
            <a:ext cx="1283393" cy="987695"/>
          </a:xfrm>
          <a:prstGeom prst="rect">
            <a:avLst/>
          </a:prstGeom>
        </p:spPr>
      </p:pic>
      <p:pic>
        <p:nvPicPr>
          <p:cNvPr id="60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200B412D-F5DD-EAF1-49CA-B9B4B84F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07" y="4339308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4EF793A-B47A-DE27-42E9-1F2B882EF26A}"/>
              </a:ext>
            </a:extLst>
          </p:cNvPr>
          <p:cNvSpPr txBox="1"/>
          <p:nvPr/>
        </p:nvSpPr>
        <p:spPr>
          <a:xfrm>
            <a:off x="3252110" y="4853931"/>
            <a:ext cx="1547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Outlier Address Reports</a:t>
            </a:r>
          </a:p>
          <a:p>
            <a:r>
              <a:rPr lang="en-US" sz="1050" b="1" dirty="0"/>
              <a:t>For Issuer Review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8325C3-A6CD-06FD-E7D8-5E0A560FFEFD}"/>
              </a:ext>
            </a:extLst>
          </p:cNvPr>
          <p:cNvSpPr txBox="1"/>
          <p:nvPr/>
        </p:nvSpPr>
        <p:spPr>
          <a:xfrm>
            <a:off x="2555518" y="3387963"/>
            <a:ext cx="341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Outlier/isolated provider location detection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DE50385-8167-344A-A913-F9F0F6D77271}"/>
              </a:ext>
            </a:extLst>
          </p:cNvPr>
          <p:cNvCxnSpPr>
            <a:cxnSpLocks/>
          </p:cNvCxnSpPr>
          <p:nvPr/>
        </p:nvCxnSpPr>
        <p:spPr>
          <a:xfrm>
            <a:off x="3924373" y="3706257"/>
            <a:ext cx="0" cy="750369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70A31C7-1D85-0DC6-B391-D724038AF730}"/>
              </a:ext>
            </a:extLst>
          </p:cNvPr>
          <p:cNvSpPr txBox="1"/>
          <p:nvPr/>
        </p:nvSpPr>
        <p:spPr>
          <a:xfrm>
            <a:off x="3981360" y="3821644"/>
            <a:ext cx="165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Outlier Addresses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7EE4C-B755-1128-4088-C9BED31D79FC}"/>
              </a:ext>
            </a:extLst>
          </p:cNvPr>
          <p:cNvSpPr txBox="1"/>
          <p:nvPr/>
        </p:nvSpPr>
        <p:spPr>
          <a:xfrm>
            <a:off x="304800" y="228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Round 0: Outlier Address Reporting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ED4C8C-C6A0-13B7-FF68-0BE589133D44}"/>
              </a:ext>
            </a:extLst>
          </p:cNvPr>
          <p:cNvSpPr txBox="1"/>
          <p:nvPr/>
        </p:nvSpPr>
        <p:spPr>
          <a:xfrm rot="21104068">
            <a:off x="2843323" y="456473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80000"/>
                </a:solidFill>
                <a:latin typeface="Stencil" panose="040409050D0802020404" pitchFamily="82" charset="0"/>
              </a:rPr>
              <a:t>Customized</a:t>
            </a:r>
          </a:p>
        </p:txBody>
      </p:sp>
      <p:pic>
        <p:nvPicPr>
          <p:cNvPr id="2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FF4CE669-6F76-1606-4812-C57FBF33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52" y="10206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B8A1E7E8-943E-4496-D36A-420F4883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2" y="11730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45" grpId="0"/>
      <p:bldP spid="61" grpId="0"/>
      <p:bldP spid="62" grpId="0"/>
      <p:bldP spid="7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F378B-CE39-154F-2E95-0041905E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74A3A-02B0-09CF-41A5-83F706B3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952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BC4895-0280-CF77-1735-2EB0A1760970}"/>
              </a:ext>
            </a:extLst>
          </p:cNvPr>
          <p:cNvSpPr/>
          <p:nvPr/>
        </p:nvSpPr>
        <p:spPr>
          <a:xfrm>
            <a:off x="1143000" y="2009667"/>
            <a:ext cx="2362200" cy="29525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497CE-4652-E36B-E15B-6075BD9F1F50}"/>
              </a:ext>
            </a:extLst>
          </p:cNvPr>
          <p:cNvSpPr txBox="1"/>
          <p:nvPr/>
        </p:nvSpPr>
        <p:spPr>
          <a:xfrm>
            <a:off x="1790700" y="493289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0</a:t>
            </a:r>
          </a:p>
        </p:txBody>
      </p:sp>
    </p:spTree>
    <p:extLst>
      <p:ext uri="{BB962C8B-B14F-4D97-AF65-F5344CB8AC3E}">
        <p14:creationId xmlns:p14="http://schemas.microsoft.com/office/powerpoint/2010/main" val="7851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55BE-E263-98D0-FF81-CCB2112D7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BE4A-DBCD-61A2-CB25-3FCA6564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data 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043C-56CF-9F1F-626A-29471D2C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Round 0: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AID identifies “outlier” addresses and shares with issuers.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Issuers responds with revised NA templates if required.</a:t>
            </a:r>
          </a:p>
          <a:p>
            <a:r>
              <a:rPr lang="en-US" sz="1900" dirty="0">
                <a:latin typeface="Aptos Display" panose="020B0004020202020204" pitchFamily="34" charset="0"/>
              </a:rPr>
              <a:t>Round 1: </a:t>
            </a:r>
          </a:p>
          <a:p>
            <a:pPr lvl="1"/>
            <a:r>
              <a:rPr lang="en-US" sz="1900" dirty="0">
                <a:latin typeface="Aptos Display" panose="020B0004020202020204" pitchFamily="34" charset="0"/>
              </a:rPr>
              <a:t>AID computes “ideal network” combining all networks.</a:t>
            </a:r>
          </a:p>
          <a:p>
            <a:pPr lvl="2"/>
            <a:r>
              <a:rPr lang="en-US" sz="1900" dirty="0">
                <a:latin typeface="Aptos Display" panose="020B0004020202020204" pitchFamily="34" charset="0"/>
              </a:rPr>
              <a:t>This is necessary for generating objections where improvement is possible. This also means “No providers available” is not a valid answer. </a:t>
            </a:r>
          </a:p>
          <a:p>
            <a:pPr lvl="1"/>
            <a:r>
              <a:rPr lang="en-US" sz="1900" dirty="0">
                <a:latin typeface="Aptos Display" panose="020B0004020202020204" pitchFamily="34" charset="0"/>
              </a:rPr>
              <a:t>AID computes individual networks and compares to ideal network to generate customized Justification Templates.</a:t>
            </a:r>
          </a:p>
          <a:p>
            <a:pPr lvl="1"/>
            <a:r>
              <a:rPr lang="en-US" sz="1900" dirty="0">
                <a:latin typeface="Aptos Display" panose="020B0004020202020204" pitchFamily="34" charset="0"/>
              </a:rPr>
              <a:t> Issuers responds with revised NA templates if required.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Round 2: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For final dispositions, AID re-computes individual networks for  for issuers who resubmitted NA templates at the end of Round 1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D8F2-5D5A-E1C9-A4DC-3AEA3B39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00C38-EFE6-FCF5-316D-04AC38E1E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BE9095-36C0-4BF3-36B8-4DEC77E4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17800EBD-C7D9-3E51-E213-1856B1E5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868212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27FCA-6962-F10F-AB83-BAAC8CCA3A35}"/>
              </a:ext>
            </a:extLst>
          </p:cNvPr>
          <p:cNvSpPr txBox="1"/>
          <p:nvPr/>
        </p:nvSpPr>
        <p:spPr>
          <a:xfrm>
            <a:off x="1670582" y="924311"/>
            <a:ext cx="18402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Current Finalized Provider Type NPI Pool (PTNP)</a:t>
            </a:r>
          </a:p>
          <a:p>
            <a:r>
              <a:rPr lang="en-US" sz="900" dirty="0"/>
              <a:t>(Provider classifications vetted by the industry)</a:t>
            </a:r>
          </a:p>
        </p:txBody>
      </p:sp>
      <p:pic>
        <p:nvPicPr>
          <p:cNvPr id="12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A51E3A34-1CC8-AADF-9C3E-EF10DA54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2" y="8682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349C15-7915-2051-59FB-612B31261552}"/>
              </a:ext>
            </a:extLst>
          </p:cNvPr>
          <p:cNvSpPr txBox="1"/>
          <p:nvPr/>
        </p:nvSpPr>
        <p:spPr>
          <a:xfrm>
            <a:off x="5492204" y="755683"/>
            <a:ext cx="255056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NA Template</a:t>
            </a:r>
          </a:p>
          <a:p>
            <a:r>
              <a:rPr lang="en-US" sz="900" dirty="0"/>
              <a:t>(Detailed Data. NPI &amp; Practicing locations) </a:t>
            </a:r>
          </a:p>
        </p:txBody>
      </p:sp>
      <p:pic>
        <p:nvPicPr>
          <p:cNvPr id="19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4EF5CCD7-6232-E9C0-DBA5-699B9C77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65" y="266700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7729F6-4495-44EE-7B50-28B3BB60C264}"/>
              </a:ext>
            </a:extLst>
          </p:cNvPr>
          <p:cNvSpPr txBox="1"/>
          <p:nvPr/>
        </p:nvSpPr>
        <p:spPr>
          <a:xfrm>
            <a:off x="6900608" y="2723100"/>
            <a:ext cx="22544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QHP Sample Population file </a:t>
            </a:r>
          </a:p>
          <a:p>
            <a:r>
              <a:rPr lang="en-US" sz="900" dirty="0"/>
              <a:t>(Provided by CCIIO.)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A7BB0D-590E-ED08-7A31-D2A25231A0D8}"/>
              </a:ext>
            </a:extLst>
          </p:cNvPr>
          <p:cNvCxnSpPr>
            <a:cxnSpLocks/>
          </p:cNvCxnSpPr>
          <p:nvPr/>
        </p:nvCxnSpPr>
        <p:spPr>
          <a:xfrm flipH="1">
            <a:off x="4391041" y="1505171"/>
            <a:ext cx="727183" cy="811159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836BBB-BB50-F4F0-7A4A-FCC5B14980EE}"/>
              </a:ext>
            </a:extLst>
          </p:cNvPr>
          <p:cNvSpPr txBox="1"/>
          <p:nvPr/>
        </p:nvSpPr>
        <p:spPr>
          <a:xfrm>
            <a:off x="4931553" y="1615253"/>
            <a:ext cx="261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Provider locations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78031A-0C3A-41A6-5A81-BBDA3A9A33A8}"/>
              </a:ext>
            </a:extLst>
          </p:cNvPr>
          <p:cNvCxnSpPr>
            <a:cxnSpLocks/>
          </p:cNvCxnSpPr>
          <p:nvPr/>
        </p:nvCxnSpPr>
        <p:spPr>
          <a:xfrm flipH="1">
            <a:off x="4942245" y="2970987"/>
            <a:ext cx="1306155" cy="0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2C5C4BF-BF13-B9A8-0C90-6F59D948F6F5}"/>
              </a:ext>
            </a:extLst>
          </p:cNvPr>
          <p:cNvSpPr txBox="1"/>
          <p:nvPr/>
        </p:nvSpPr>
        <p:spPr>
          <a:xfrm>
            <a:off x="5275306" y="2333351"/>
            <a:ext cx="120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Consumer locations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6142DEB-331E-35D2-35C0-2DB4D9E481EE}"/>
              </a:ext>
            </a:extLst>
          </p:cNvPr>
          <p:cNvCxnSpPr>
            <a:cxnSpLocks/>
          </p:cNvCxnSpPr>
          <p:nvPr/>
        </p:nvCxnSpPr>
        <p:spPr>
          <a:xfrm>
            <a:off x="2674983" y="1639711"/>
            <a:ext cx="835810" cy="778207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CB0A013-C2A1-08D6-17C0-B197B3FE3A80}"/>
              </a:ext>
            </a:extLst>
          </p:cNvPr>
          <p:cNvSpPr txBox="1"/>
          <p:nvPr/>
        </p:nvSpPr>
        <p:spPr>
          <a:xfrm>
            <a:off x="2057400" y="1808035"/>
            <a:ext cx="16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Provider classifications</a:t>
            </a: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BE7370BA-DFC5-37A7-B7DB-50C657574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38055" y="2446522"/>
            <a:ext cx="1283393" cy="987695"/>
          </a:xfrm>
          <a:prstGeom prst="rect">
            <a:avLst/>
          </a:prstGeom>
        </p:spPr>
      </p:pic>
      <p:pic>
        <p:nvPicPr>
          <p:cNvPr id="54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982AD7C0-5B9D-9AA7-0811-3545AF42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" y="2406147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481D8D4-B51F-796E-96F6-CD2DFAFB3FD4}"/>
              </a:ext>
            </a:extLst>
          </p:cNvPr>
          <p:cNvSpPr txBox="1"/>
          <p:nvPr/>
        </p:nvSpPr>
        <p:spPr>
          <a:xfrm>
            <a:off x="33968" y="2940370"/>
            <a:ext cx="18402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CCIIO NA Drive Distance for each Provider Type &amp; Medicare County type </a:t>
            </a:r>
          </a:p>
          <a:p>
            <a:endParaRPr lang="en-US" sz="9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0F1D90-9785-74A3-5BB9-2B4289435EC6}"/>
              </a:ext>
            </a:extLst>
          </p:cNvPr>
          <p:cNvCxnSpPr>
            <a:cxnSpLocks/>
          </p:cNvCxnSpPr>
          <p:nvPr/>
        </p:nvCxnSpPr>
        <p:spPr>
          <a:xfrm flipV="1">
            <a:off x="1892837" y="3115586"/>
            <a:ext cx="1381596" cy="5666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B19252C-3E75-A30B-F7FF-B65095B2F294}"/>
              </a:ext>
            </a:extLst>
          </p:cNvPr>
          <p:cNvSpPr txBox="1"/>
          <p:nvPr/>
        </p:nvSpPr>
        <p:spPr>
          <a:xfrm>
            <a:off x="1657424" y="2722082"/>
            <a:ext cx="172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CCIIO requirements</a:t>
            </a:r>
          </a:p>
        </p:txBody>
      </p:sp>
      <p:pic>
        <p:nvPicPr>
          <p:cNvPr id="60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E5421268-90CB-1846-30E5-ABF4C564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40" y="473580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841FEE9-8C85-31A7-7D81-CBC9865863A2}"/>
              </a:ext>
            </a:extLst>
          </p:cNvPr>
          <p:cNvSpPr txBox="1"/>
          <p:nvPr/>
        </p:nvSpPr>
        <p:spPr>
          <a:xfrm>
            <a:off x="3189454" y="4698774"/>
            <a:ext cx="22544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AR Justification Template </a:t>
            </a:r>
          </a:p>
          <a:p>
            <a:r>
              <a:rPr lang="en-US" sz="900" dirty="0"/>
              <a:t>(Justifications for shortcomings on county level statistics for different provider types)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D3C42B-0D6A-7890-14C8-2A42EE3EB06D}"/>
              </a:ext>
            </a:extLst>
          </p:cNvPr>
          <p:cNvSpPr txBox="1"/>
          <p:nvPr/>
        </p:nvSpPr>
        <p:spPr>
          <a:xfrm>
            <a:off x="2868741" y="3398480"/>
            <a:ext cx="284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AID’s Computation of coverage % 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D14E2E-6E74-EDF9-05D0-2F54F54E73E1}"/>
              </a:ext>
            </a:extLst>
          </p:cNvPr>
          <p:cNvCxnSpPr>
            <a:cxnSpLocks/>
          </p:cNvCxnSpPr>
          <p:nvPr/>
        </p:nvCxnSpPr>
        <p:spPr>
          <a:xfrm>
            <a:off x="3924373" y="3706257"/>
            <a:ext cx="0" cy="941943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7AE4518-9F0D-C4FE-337E-E247D9FE7114}"/>
              </a:ext>
            </a:extLst>
          </p:cNvPr>
          <p:cNvSpPr txBox="1"/>
          <p:nvPr/>
        </p:nvSpPr>
        <p:spPr>
          <a:xfrm>
            <a:off x="3981360" y="3821644"/>
            <a:ext cx="133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Network Shortcomings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FDD75-F527-7298-7248-8A4024D59CB9}"/>
              </a:ext>
            </a:extLst>
          </p:cNvPr>
          <p:cNvSpPr txBox="1"/>
          <p:nvPr/>
        </p:nvSpPr>
        <p:spPr>
          <a:xfrm>
            <a:off x="304800" y="228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Round 1: AID’s </a:t>
            </a:r>
            <a:r>
              <a:rPr lang="en-US" sz="2800" dirty="0" err="1">
                <a:solidFill>
                  <a:srgbClr val="680000"/>
                </a:solidFill>
                <a:latin typeface="Stencil" panose="040409050D0802020404" pitchFamily="82" charset="0"/>
              </a:rPr>
              <a:t>na</a:t>
            </a:r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 Computation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8DF93-07B2-08D9-0D15-59737B1A5590}"/>
              </a:ext>
            </a:extLst>
          </p:cNvPr>
          <p:cNvSpPr txBox="1"/>
          <p:nvPr/>
        </p:nvSpPr>
        <p:spPr>
          <a:xfrm rot="21104068">
            <a:off x="2419640" y="510129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80000"/>
                </a:solidFill>
                <a:latin typeface="Stencil" panose="040409050D0802020404" pitchFamily="82" charset="0"/>
              </a:rPr>
              <a:t>Customized</a:t>
            </a:r>
          </a:p>
        </p:txBody>
      </p:sp>
      <p:pic>
        <p:nvPicPr>
          <p:cNvPr id="3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BA3F4F88-935E-8661-336E-E6F4DE37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52" y="10206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DE89C914-2B35-9B0A-2899-0C17C84D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2" y="11730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8" grpId="0"/>
      <p:bldP spid="40" grpId="0"/>
      <p:bldP spid="45" grpId="0"/>
      <p:bldP spid="55" grpId="0"/>
      <p:bldP spid="57" grpId="0"/>
      <p:bldP spid="61" grpId="0"/>
      <p:bldP spid="62" grpId="0"/>
      <p:bldP spid="7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B650-F072-8061-3296-A882852EE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E035-4C46-FD37-279B-0EF076F5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73FB-0AAC-FF00-45ED-973644E8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6FAC4-E093-72E1-A581-60F5FF03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27999-9EFF-0FD9-C222-8D79BFDF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B75D9F-C0B1-9CA7-6014-D86797BE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14732-CF59-5C68-4561-F738F18E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952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3A4BBC-3E7E-7E30-DEF0-37713E005AB3}"/>
              </a:ext>
            </a:extLst>
          </p:cNvPr>
          <p:cNvSpPr/>
          <p:nvPr/>
        </p:nvSpPr>
        <p:spPr>
          <a:xfrm>
            <a:off x="3429000" y="2162067"/>
            <a:ext cx="2209800" cy="28001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ECB0C-EBBD-11BB-84BE-C0CC4A1A9CBB}"/>
              </a:ext>
            </a:extLst>
          </p:cNvPr>
          <p:cNvSpPr txBox="1"/>
          <p:nvPr/>
        </p:nvSpPr>
        <p:spPr>
          <a:xfrm>
            <a:off x="4038600" y="4929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38338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38854-6366-6F66-4F43-B9272D2D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CD0-D0EE-2DAA-2730-3FA56511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data 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4680-5142-D83F-9A84-A4C6D9171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Round 0: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AID identifies “outlier” addresses and shares with issuers.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Issuers responds with revised NA templates if required.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Round 1: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AID computes “ideal network” combining all networks.</a:t>
            </a:r>
          </a:p>
          <a:p>
            <a:pPr lvl="2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This is necessary for generating objections where improvement is possible. This also means “No providers available” is not a valid answer. 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AID computes individual networks and compares to ideal network to generate customized Justification Templates.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 Issuers responds with revised NA templates if required.</a:t>
            </a:r>
          </a:p>
          <a:p>
            <a:r>
              <a:rPr lang="en-US" sz="1900" dirty="0">
                <a:latin typeface="Aptos Display" panose="020B0004020202020204" pitchFamily="34" charset="0"/>
              </a:rPr>
              <a:t>Round 2:</a:t>
            </a:r>
          </a:p>
          <a:p>
            <a:pPr lvl="1"/>
            <a:r>
              <a:rPr lang="en-US" sz="1900" dirty="0">
                <a:latin typeface="Aptos Display" panose="020B0004020202020204" pitchFamily="34" charset="0"/>
              </a:rPr>
              <a:t>For final dispositions, AID re-computes individual networks for  for issuers who resubmitted NA templates at the end of Round 1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92103-6EA2-769E-DC03-AE000FAB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31432-706D-0ED9-2AB5-DDDD17100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AAF6FB-926D-7F62-33DB-37B3E61A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D1012E22-3245-F387-D85E-5BED2E3E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39" y="868212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A6251-2C37-3491-A530-B78AA0465390}"/>
              </a:ext>
            </a:extLst>
          </p:cNvPr>
          <p:cNvSpPr txBox="1"/>
          <p:nvPr/>
        </p:nvSpPr>
        <p:spPr>
          <a:xfrm>
            <a:off x="1670582" y="924311"/>
            <a:ext cx="18402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Current Finalized Provider Type NPI Pool (PTNP)</a:t>
            </a:r>
          </a:p>
          <a:p>
            <a:r>
              <a:rPr lang="en-US" sz="900" dirty="0"/>
              <a:t>(Provider classifications vetted by the industry)</a:t>
            </a:r>
          </a:p>
        </p:txBody>
      </p:sp>
      <p:pic>
        <p:nvPicPr>
          <p:cNvPr id="12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B7724803-A68C-01C7-AC39-2BC6BBD6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52" y="8682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256861-8A67-204E-1928-F8C80F37387A}"/>
              </a:ext>
            </a:extLst>
          </p:cNvPr>
          <p:cNvSpPr txBox="1"/>
          <p:nvPr/>
        </p:nvSpPr>
        <p:spPr>
          <a:xfrm>
            <a:off x="5492204" y="755683"/>
            <a:ext cx="255056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NA Template</a:t>
            </a:r>
          </a:p>
          <a:p>
            <a:r>
              <a:rPr lang="en-US" sz="900" dirty="0"/>
              <a:t>(Detailed Data. NPI &amp; Practicing locations) </a:t>
            </a:r>
          </a:p>
        </p:txBody>
      </p:sp>
      <p:pic>
        <p:nvPicPr>
          <p:cNvPr id="19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DBB7FCB1-561A-EF00-5261-EA4D9A71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65" y="2667000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A88C0E-6164-DB83-A81C-1F1CA59DD812}"/>
              </a:ext>
            </a:extLst>
          </p:cNvPr>
          <p:cNvSpPr txBox="1"/>
          <p:nvPr/>
        </p:nvSpPr>
        <p:spPr>
          <a:xfrm>
            <a:off x="6900608" y="2723100"/>
            <a:ext cx="22544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QHP Sample Population file </a:t>
            </a:r>
          </a:p>
          <a:p>
            <a:r>
              <a:rPr lang="en-US" sz="900" dirty="0"/>
              <a:t>(Provided by CCIIO.)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849562-75BE-ED88-5DF6-AD05795A62E5}"/>
              </a:ext>
            </a:extLst>
          </p:cNvPr>
          <p:cNvCxnSpPr>
            <a:cxnSpLocks/>
          </p:cNvCxnSpPr>
          <p:nvPr/>
        </p:nvCxnSpPr>
        <p:spPr>
          <a:xfrm flipH="1">
            <a:off x="4391041" y="1505171"/>
            <a:ext cx="727183" cy="811159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12CBB9-247C-996C-C817-4829BBC1CFB1}"/>
              </a:ext>
            </a:extLst>
          </p:cNvPr>
          <p:cNvSpPr txBox="1"/>
          <p:nvPr/>
        </p:nvSpPr>
        <p:spPr>
          <a:xfrm>
            <a:off x="4931553" y="1615253"/>
            <a:ext cx="261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Provider locations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E8A6639-304C-09FB-C4F9-497577E7AA39}"/>
              </a:ext>
            </a:extLst>
          </p:cNvPr>
          <p:cNvCxnSpPr>
            <a:cxnSpLocks/>
          </p:cNvCxnSpPr>
          <p:nvPr/>
        </p:nvCxnSpPr>
        <p:spPr>
          <a:xfrm flipH="1">
            <a:off x="4942245" y="2970987"/>
            <a:ext cx="1306155" cy="0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94D878-2415-437F-50B9-10021FF5DFA5}"/>
              </a:ext>
            </a:extLst>
          </p:cNvPr>
          <p:cNvSpPr txBox="1"/>
          <p:nvPr/>
        </p:nvSpPr>
        <p:spPr>
          <a:xfrm>
            <a:off x="5275306" y="2333351"/>
            <a:ext cx="120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Consumer locations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770EF29-7AE5-BE08-FED9-6163FB4706B0}"/>
              </a:ext>
            </a:extLst>
          </p:cNvPr>
          <p:cNvCxnSpPr>
            <a:cxnSpLocks/>
          </p:cNvCxnSpPr>
          <p:nvPr/>
        </p:nvCxnSpPr>
        <p:spPr>
          <a:xfrm>
            <a:off x="2674983" y="1639711"/>
            <a:ext cx="835810" cy="778207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57195C8-FF2E-EE20-F82C-CF39E31FDA4E}"/>
              </a:ext>
            </a:extLst>
          </p:cNvPr>
          <p:cNvSpPr txBox="1"/>
          <p:nvPr/>
        </p:nvSpPr>
        <p:spPr>
          <a:xfrm>
            <a:off x="2057400" y="1808035"/>
            <a:ext cx="16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Provider classifications</a:t>
            </a: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05BD1E11-B720-9954-3566-ACFEFC421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38055" y="2446522"/>
            <a:ext cx="1283393" cy="987695"/>
          </a:xfrm>
          <a:prstGeom prst="rect">
            <a:avLst/>
          </a:prstGeom>
        </p:spPr>
      </p:pic>
      <p:pic>
        <p:nvPicPr>
          <p:cNvPr id="54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F4B75A35-B962-D16C-4C5F-276E6C50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" y="2406147"/>
            <a:ext cx="407306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206C067-266A-4135-7DA8-8D925866946C}"/>
              </a:ext>
            </a:extLst>
          </p:cNvPr>
          <p:cNvSpPr txBox="1"/>
          <p:nvPr/>
        </p:nvSpPr>
        <p:spPr>
          <a:xfrm>
            <a:off x="33968" y="2940370"/>
            <a:ext cx="18402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CCIIO NA Drive Distance for each Provider Type &amp; Medicare County type </a:t>
            </a:r>
          </a:p>
          <a:p>
            <a:endParaRPr lang="en-US" sz="9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7DD7A06-4A92-B7DB-E936-5BF2DE5CB32A}"/>
              </a:ext>
            </a:extLst>
          </p:cNvPr>
          <p:cNvCxnSpPr>
            <a:cxnSpLocks/>
          </p:cNvCxnSpPr>
          <p:nvPr/>
        </p:nvCxnSpPr>
        <p:spPr>
          <a:xfrm flipV="1">
            <a:off x="1892837" y="3115586"/>
            <a:ext cx="1381596" cy="5666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9F38187-A07C-42CF-2604-5D1C3E8801C4}"/>
              </a:ext>
            </a:extLst>
          </p:cNvPr>
          <p:cNvSpPr txBox="1"/>
          <p:nvPr/>
        </p:nvSpPr>
        <p:spPr>
          <a:xfrm>
            <a:off x="1657424" y="2722082"/>
            <a:ext cx="172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CCIIO requirements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727EE4-1667-7FDD-CA8B-B21018BAEDF5}"/>
              </a:ext>
            </a:extLst>
          </p:cNvPr>
          <p:cNvSpPr txBox="1"/>
          <p:nvPr/>
        </p:nvSpPr>
        <p:spPr>
          <a:xfrm>
            <a:off x="2783424" y="4667690"/>
            <a:ext cx="2395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AID internal report for final disposition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3F3560-C42C-F9A4-979E-C788644E7E5A}"/>
              </a:ext>
            </a:extLst>
          </p:cNvPr>
          <p:cNvSpPr txBox="1"/>
          <p:nvPr/>
        </p:nvSpPr>
        <p:spPr>
          <a:xfrm>
            <a:off x="2868741" y="3398480"/>
            <a:ext cx="284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AID’s Computation of coverage % 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D1CF359-5AD4-9596-0DD8-CCF1620E9CEC}"/>
              </a:ext>
            </a:extLst>
          </p:cNvPr>
          <p:cNvCxnSpPr>
            <a:cxnSpLocks/>
          </p:cNvCxnSpPr>
          <p:nvPr/>
        </p:nvCxnSpPr>
        <p:spPr>
          <a:xfrm>
            <a:off x="3924373" y="3706257"/>
            <a:ext cx="0" cy="941943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E9D6F38-D9C0-EB1E-BE6A-C962CA5AB9A4}"/>
              </a:ext>
            </a:extLst>
          </p:cNvPr>
          <p:cNvSpPr txBox="1"/>
          <p:nvPr/>
        </p:nvSpPr>
        <p:spPr>
          <a:xfrm>
            <a:off x="3981360" y="3821644"/>
            <a:ext cx="133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80000"/>
                </a:solidFill>
              </a:rPr>
              <a:t>Network Shortcomings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DBA8D-3B88-3C1E-BE6F-A58A7E5E6F7A}"/>
              </a:ext>
            </a:extLst>
          </p:cNvPr>
          <p:cNvSpPr txBox="1"/>
          <p:nvPr/>
        </p:nvSpPr>
        <p:spPr>
          <a:xfrm>
            <a:off x="304800" y="228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Round 2: AID’s </a:t>
            </a:r>
            <a:r>
              <a:rPr lang="en-US" sz="2800" dirty="0" err="1">
                <a:solidFill>
                  <a:srgbClr val="680000"/>
                </a:solidFill>
                <a:latin typeface="Stencil" panose="040409050D0802020404" pitchFamily="82" charset="0"/>
              </a:rPr>
              <a:t>na</a:t>
            </a:r>
            <a:r>
              <a:rPr lang="en-US" sz="2800" dirty="0">
                <a:solidFill>
                  <a:srgbClr val="680000"/>
                </a:solidFill>
                <a:latin typeface="Stencil" panose="040409050D0802020404" pitchFamily="82" charset="0"/>
              </a:rPr>
              <a:t> Computation </a:t>
            </a:r>
          </a:p>
        </p:txBody>
      </p:sp>
      <p:pic>
        <p:nvPicPr>
          <p:cNvPr id="3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4B76C09C-0CA2-8742-647C-071849E3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52" y="10206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tdasgupta\AppData\Local\Microsoft\Windows\Temporary Internet Files\Content.IE5\QECY1J48\724px-Office-excel.svg[1].png">
            <a:extLst>
              <a:ext uri="{FF2B5EF4-FFF2-40B4-BE49-F238E27FC236}">
                <a16:creationId xmlns:a16="http://schemas.microsoft.com/office/drawing/2014/main" id="{13F67F2E-6886-6EF9-BD03-7BED41A9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2" y="1173011"/>
            <a:ext cx="450350" cy="6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9B854-CFAE-4648-AFC2-76A442FE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3F7C0-4D3C-3F59-8F4C-539EE04B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952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9F6549-B6F3-165C-8225-208B8E7CD41F}"/>
              </a:ext>
            </a:extLst>
          </p:cNvPr>
          <p:cNvSpPr/>
          <p:nvPr/>
        </p:nvSpPr>
        <p:spPr>
          <a:xfrm>
            <a:off x="5715000" y="2129801"/>
            <a:ext cx="3276600" cy="28001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FD426-C3EF-2A3D-8158-B04FB4C5FE5A}"/>
              </a:ext>
            </a:extLst>
          </p:cNvPr>
          <p:cNvSpPr txBox="1"/>
          <p:nvPr/>
        </p:nvSpPr>
        <p:spPr>
          <a:xfrm>
            <a:off x="6781800" y="493506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212599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F5259-22F6-D586-0CD6-965C39CA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4A2F6-E37E-92DC-389A-6C3616A0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5444" y="6412891"/>
            <a:ext cx="2133600" cy="365125"/>
          </a:xfrm>
        </p:spPr>
        <p:txBody>
          <a:bodyPr/>
          <a:lstStyle/>
          <a:p>
            <a:fld id="{62DBCB69-547C-4F68-819F-474A80AB012D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3D66F-086E-B275-B1C2-AF030774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95253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A53BC0-A1E8-7524-2DD8-D1ABB1FC8971}"/>
              </a:ext>
            </a:extLst>
          </p:cNvPr>
          <p:cNvSpPr/>
          <p:nvPr/>
        </p:nvSpPr>
        <p:spPr>
          <a:xfrm>
            <a:off x="204281" y="5486400"/>
            <a:ext cx="2502441" cy="3283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Round 0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BCF650-3F30-6D14-2230-82C0F92E9A24}"/>
              </a:ext>
            </a:extLst>
          </p:cNvPr>
          <p:cNvSpPr/>
          <p:nvPr/>
        </p:nvSpPr>
        <p:spPr>
          <a:xfrm>
            <a:off x="2706722" y="5570640"/>
            <a:ext cx="2708978" cy="3283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Round 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773D069-113A-1D43-832C-2534437BFAF3}"/>
              </a:ext>
            </a:extLst>
          </p:cNvPr>
          <p:cNvSpPr/>
          <p:nvPr/>
        </p:nvSpPr>
        <p:spPr>
          <a:xfrm>
            <a:off x="5415700" y="5659075"/>
            <a:ext cx="3215682" cy="3283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Round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990CFC-3CB0-3783-6BBD-88E0A533C5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56" t="2862" r="4280" b="-52394"/>
          <a:stretch/>
        </p:blipFill>
        <p:spPr>
          <a:xfrm>
            <a:off x="119945" y="6068440"/>
            <a:ext cx="9016739" cy="2153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47C41B-853B-056E-DA9A-9D1B166D900D}"/>
              </a:ext>
            </a:extLst>
          </p:cNvPr>
          <p:cNvSpPr txBox="1"/>
          <p:nvPr/>
        </p:nvSpPr>
        <p:spPr>
          <a:xfrm>
            <a:off x="3259062" y="6222284"/>
            <a:ext cx="24481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Tentative Review Timelines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9B95C6-AE86-F5C0-10A8-B8BD9C11C222}"/>
              </a:ext>
            </a:extLst>
          </p:cNvPr>
          <p:cNvCxnSpPr>
            <a:cxnSpLocks/>
          </p:cNvCxnSpPr>
          <p:nvPr/>
        </p:nvCxnSpPr>
        <p:spPr>
          <a:xfrm>
            <a:off x="204281" y="6015135"/>
            <a:ext cx="8884301" cy="0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F2F9A-0F1B-9951-DE00-CB2CDBEBD5B5}"/>
              </a:ext>
            </a:extLst>
          </p:cNvPr>
          <p:cNvSpPr/>
          <p:nvPr/>
        </p:nvSpPr>
        <p:spPr>
          <a:xfrm>
            <a:off x="1066800" y="2177319"/>
            <a:ext cx="2346570" cy="28001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2897C-5914-B65E-01EE-35E54EE7D8F3}"/>
              </a:ext>
            </a:extLst>
          </p:cNvPr>
          <p:cNvSpPr/>
          <p:nvPr/>
        </p:nvSpPr>
        <p:spPr>
          <a:xfrm>
            <a:off x="3505201" y="2174018"/>
            <a:ext cx="2133599" cy="28001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1019DC-E4E9-8960-07B2-2B7A5590163A}"/>
              </a:ext>
            </a:extLst>
          </p:cNvPr>
          <p:cNvSpPr/>
          <p:nvPr/>
        </p:nvSpPr>
        <p:spPr>
          <a:xfrm>
            <a:off x="5707185" y="2174017"/>
            <a:ext cx="3352800" cy="28001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793DF7-5494-8C4C-F756-2741EC97D36F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455501" y="4977452"/>
            <a:ext cx="784584" cy="5931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44F1F9-B7A0-9A3F-C526-530EEC758DFC}"/>
              </a:ext>
            </a:extLst>
          </p:cNvPr>
          <p:cNvCxnSpPr>
            <a:cxnSpLocks/>
          </p:cNvCxnSpPr>
          <p:nvPr/>
        </p:nvCxnSpPr>
        <p:spPr>
          <a:xfrm flipV="1">
            <a:off x="4061211" y="4979514"/>
            <a:ext cx="470481" cy="6446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6AAA58-1A0D-7B5B-5D71-B8D184483046}"/>
              </a:ext>
            </a:extLst>
          </p:cNvPr>
          <p:cNvCxnSpPr>
            <a:cxnSpLocks/>
          </p:cNvCxnSpPr>
          <p:nvPr/>
        </p:nvCxnSpPr>
        <p:spPr>
          <a:xfrm flipV="1">
            <a:off x="7239000" y="5003764"/>
            <a:ext cx="252314" cy="71994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6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4084D-C3EA-9709-E966-A89A69D8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3958-E285-19AB-6444-7CEE5A5D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64EB-BBFB-35F5-34F4-C337BA3C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D8D22-DE39-9535-FA60-269FF709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81B4-0E82-F8A5-004C-7F447938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Justification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F40B-76EA-A5A0-71E3-808F5DC5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Present all network concerns in one document</a:t>
            </a:r>
          </a:p>
          <a:p>
            <a:pPr lvl="1"/>
            <a:r>
              <a:rPr lang="en-US" dirty="0"/>
              <a:t>Consolidate communication; eliminate back-and-forth</a:t>
            </a:r>
          </a:p>
          <a:p>
            <a:pPr lvl="1"/>
            <a:r>
              <a:rPr lang="en-US" dirty="0"/>
              <a:t>Ensure effective responses with validation</a:t>
            </a:r>
          </a:p>
          <a:p>
            <a:r>
              <a:rPr lang="en-US" dirty="0"/>
              <a:t>Action:</a:t>
            </a:r>
          </a:p>
          <a:p>
            <a:pPr lvl="1"/>
            <a:r>
              <a:rPr lang="en-US" dirty="0"/>
              <a:t>Single Excel document presenting both objections and network development efforts</a:t>
            </a:r>
          </a:p>
          <a:p>
            <a:pPr lvl="1"/>
            <a:r>
              <a:rPr lang="en-US" dirty="0"/>
              <a:t>In-document validation to pre-check responses</a:t>
            </a:r>
          </a:p>
          <a:p>
            <a:pPr lvl="1"/>
            <a:r>
              <a:rPr lang="en-US" dirty="0"/>
              <a:t>Web-based upload on rhld.insurance.arkansas.gov</a:t>
            </a:r>
          </a:p>
          <a:p>
            <a:r>
              <a:rPr lang="en-US"/>
              <a:t>Demonstration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D2E7D-F09A-5EF4-688E-1DDEBE5E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9CAB-AE03-B814-0047-5FB795C8E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6580-7998-78B8-05A2-C61848A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45A7-5C58-097B-1274-76765C3C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4AEA4-DADD-8110-EFEF-1AC372B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DCF2-2203-3CE5-C96F-91D8FFA0D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39A5-6C1F-1FB5-01C8-6629C7E0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Locations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A206-7D4A-CEFF-9EF3-DECAF54F8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Improve quality and consistency of provider locations across networks</a:t>
            </a:r>
          </a:p>
          <a:p>
            <a:pPr lvl="1"/>
            <a:r>
              <a:rPr lang="en-US" dirty="0"/>
              <a:t>Perform clean-up where possible </a:t>
            </a:r>
            <a:r>
              <a:rPr lang="en-US" i="1" dirty="0"/>
              <a:t>before</a:t>
            </a:r>
            <a:r>
              <a:rPr lang="en-US" dirty="0"/>
              <a:t> distance requirement analysis</a:t>
            </a:r>
          </a:p>
          <a:p>
            <a:r>
              <a:rPr lang="en-US" dirty="0"/>
              <a:t>Action:</a:t>
            </a:r>
          </a:p>
          <a:p>
            <a:pPr lvl="1"/>
            <a:r>
              <a:rPr lang="en-US" dirty="0"/>
              <a:t>Identify singular provider locations isolated from others’ </a:t>
            </a:r>
          </a:p>
          <a:p>
            <a:pPr lvl="1"/>
            <a:r>
              <a:rPr lang="en-US" dirty="0"/>
              <a:t>Present findings as economically as possible</a:t>
            </a:r>
          </a:p>
          <a:p>
            <a:pPr lvl="1"/>
            <a:r>
              <a:rPr lang="en-US" dirty="0"/>
              <a:t>Provide opportunity for correction in “Round 0”</a:t>
            </a:r>
          </a:p>
          <a:p>
            <a:r>
              <a:rPr lang="en-US" dirty="0"/>
              <a:t>Demonstration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F70C-EF71-C854-29B0-0694D3EE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dasgupta\AppData\Local\Microsoft\Windows\Temporary Internet Files\Content.IE5\VO259DFF\MP900398831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1812" y="2590800"/>
            <a:ext cx="6149788" cy="40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2549"/>
          </a:xfrm>
        </p:spPr>
        <p:txBody>
          <a:bodyPr>
            <a:normAutofit/>
          </a:bodyPr>
          <a:lstStyle/>
          <a:p>
            <a:r>
              <a:rPr lang="en-US" sz="3200" b="1" dirty="0"/>
              <a:t>          Discussions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142"/>
            <a:ext cx="8229600" cy="533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hlinkClick r:id="rId3"/>
            </a:endParaRPr>
          </a:p>
          <a:p>
            <a:pPr marL="0" indent="0" algn="ctr">
              <a:buNone/>
            </a:pPr>
            <a:r>
              <a:rPr lang="en-US" dirty="0"/>
              <a:t>Email 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RHLD.DataOversight@arkansas.gov</a:t>
            </a:r>
            <a:r>
              <a:rPr lang="en-US" dirty="0"/>
              <a:t>   </a:t>
            </a:r>
            <a:endParaRPr lang="en-US" sz="28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6" name="Picture 19" descr="C:\Users\tdasgupta\Documents\AID 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2673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3448" y="5105400"/>
            <a:ext cx="17021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9ED3-933F-F0F7-4A2E-AFEE7D77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A96CF-BCB2-603F-78D0-39D0D8B7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Align with available Federal/National standards or efforts if feasible.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collaboratively – across organizations, disciplines.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Perfection should not be the enemy of the good.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incrementally - Over years and scope.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Pareto’s 80-20 principle for every phase.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Seek lessons learned – from others and within.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1A976-5171-BD73-D9B8-1EAA8DC4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DE22-45C7-A62C-5683-CD7163439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8009-E641-12AD-EFCE-0BBFC2E9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B689F-C954-E76F-4C5B-545FF923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59FCB-FF4C-382B-9D82-5AC46EB8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5849F1-5FE0-8385-E56E-66B3119C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36121-8152-C4A0-53D5-FB05D56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6524-9120-45E9-AEA5-48348D20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Bef>
                <a:spcPts val="0"/>
              </a:spcBef>
              <a:tabLst>
                <a:tab pos="1371600" algn="l"/>
              </a:tabLst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delayed modifying Rule 106 because of lack of clarity of what is or is not feasible – there was more than CCIIO Standards involved.    </a:t>
            </a:r>
          </a:p>
          <a:p>
            <a:pPr marL="571500" indent="-457200">
              <a:spcBef>
                <a:spcPts val="0"/>
              </a:spcBef>
              <a:tabLst>
                <a:tab pos="1371600" algn="l"/>
              </a:tabLst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Change draft tentatively planned for July-end (by AID) makes it feasible to get Rule 106 readied for PY2027.   </a:t>
            </a:r>
          </a:p>
          <a:p>
            <a:pPr marL="114300" indent="0"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</a:t>
            </a:r>
          </a:p>
          <a:p>
            <a:pPr marL="114300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CF58-A3D9-E106-594D-377E268D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484F-FDE0-6D12-0621-AC14A816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EB14-0BE8-E013-7C98-D13A69A7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 106 change: When?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PTNP final list.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version of truth for provider classifications – not the NA template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Problems to mull over for action in the next round (June-July?)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 for the same provider</a:t>
            </a:r>
          </a:p>
          <a:p>
            <a:pPr marL="1143000" marR="0" lvl="2" indent="-228600">
              <a:lnSpc>
                <a:spcPct val="115000"/>
              </a:lnSpc>
              <a:buFont typeface="+mj-lt"/>
              <a:buAutoNum type="romanLcPeriod"/>
            </a:pPr>
            <a:r>
              <a:rPr lang="en-US" sz="16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Acute care Hospitals in Arkansas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data preparation by Issuers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Specialty Access Template no longer used 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Justification Template redone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new customized justification form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 after data submission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multiple rounds including “outlier” location review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timelines for the multiple rounds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Outlier location review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 have so far in this POC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4F21A-05B6-C098-135E-ABEC2CA8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33308-A7B0-868A-DA7B-F181975F6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273CAC-19D9-47A8-C117-93527A98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E34F0-1702-EBA0-2C1E-F0DE8B6F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6483E-01C1-F3AF-68AC-A35A8D10C6A4}"/>
              </a:ext>
            </a:extLst>
          </p:cNvPr>
          <p:cNvSpPr txBox="1"/>
          <p:nvPr/>
        </p:nvSpPr>
        <p:spPr>
          <a:xfrm>
            <a:off x="449385" y="1295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Unusual and recent PTNP change observed by Arkansas DHS.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131 NPIs before switching to CCIIO Provider-Types. It currently stands at 1814 NPIs – more than a 10-fold increase.</a:t>
            </a:r>
          </a:p>
        </p:txBody>
      </p:sp>
    </p:spTree>
    <p:extLst>
      <p:ext uri="{BB962C8B-B14F-4D97-AF65-F5344CB8AC3E}">
        <p14:creationId xmlns:p14="http://schemas.microsoft.com/office/powerpoint/2010/main" val="6797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7E385CF-11B9-9E23-0D7E-824BFA52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kern="100" dirty="0"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volume of PCP-Specialty combinations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266D-3877-16B1-7143-8299B52A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D3191-862C-FA29-7E28-60A2B044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990600"/>
            <a:ext cx="9144000" cy="3990762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B29B5E4-AA7C-39C0-55DB-84516572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67599"/>
            <a:ext cx="2244969" cy="33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DCCF42-905C-FD55-4042-15E848860DBB}"/>
              </a:ext>
            </a:extLst>
          </p:cNvPr>
          <p:cNvSpPr txBox="1"/>
          <p:nvPr/>
        </p:nvSpPr>
        <p:spPr>
          <a:xfrm>
            <a:off x="304800" y="54102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Unlikely to have impact on Network Adequacy reviews, because…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Mostly inaccurate classifications as PCPs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Historically every issuer has been adequate </a:t>
            </a:r>
            <a:r>
              <a:rPr lang="en-US" dirty="0" err="1"/>
              <a:t>w.r.t.</a:t>
            </a:r>
            <a:r>
              <a:rPr lang="en-US" dirty="0"/>
              <a:t> PCPs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low impact - inaccuracies need to be corrected in the next round of PTNP </a:t>
            </a:r>
          </a:p>
        </p:txBody>
      </p:sp>
    </p:spTree>
    <p:extLst>
      <p:ext uri="{BB962C8B-B14F-4D97-AF65-F5344CB8AC3E}">
        <p14:creationId xmlns:p14="http://schemas.microsoft.com/office/powerpoint/2010/main" val="9293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A0FC-654D-874C-833A-9C93AB1F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8465-313C-FF94-8B4F-73A8508B6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CCIIO, AR has 59 Acute Care Hospitals (as of PY2025)</a:t>
            </a:r>
          </a:p>
          <a:p>
            <a:r>
              <a:rPr lang="en-US" dirty="0"/>
              <a:t>Current PTNP shows 142 NPI classifications. Alarmingly high but…</a:t>
            </a:r>
          </a:p>
          <a:p>
            <a:pPr lvl="1"/>
            <a:r>
              <a:rPr lang="en-US" dirty="0"/>
              <a:t>The high number includes out-of-state providers</a:t>
            </a:r>
          </a:p>
          <a:p>
            <a:pPr lvl="1"/>
            <a:r>
              <a:rPr lang="en-US" dirty="0"/>
              <a:t>Multiple  NPIs per hospital</a:t>
            </a:r>
          </a:p>
          <a:p>
            <a:r>
              <a:rPr lang="en-US" dirty="0"/>
              <a:t>Actual count is nearer to 79 hospitals inside Arkansas</a:t>
            </a:r>
          </a:p>
          <a:p>
            <a:pPr lvl="1"/>
            <a:r>
              <a:rPr lang="en-US" dirty="0"/>
              <a:t>Needs attention.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1E170-3140-6E0E-A4C7-AE1A062A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CB69-547C-4F68-819F-474A80AB012D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D9FCE-2169-5386-4745-670677DE467D}"/>
              </a:ext>
            </a:extLst>
          </p:cNvPr>
          <p:cNvSpPr/>
          <p:nvPr/>
        </p:nvSpPr>
        <p:spPr>
          <a:xfrm>
            <a:off x="304800" y="2590800"/>
            <a:ext cx="85344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3B71AD87-469A-570C-D3B3-A25B2B87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17" y="4362876"/>
            <a:ext cx="1627365" cy="24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AD8B1EA-AA28-4B6F-A3BB-588C6DE307D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29EB51B-774E-4865-ACD3-E3CD48F38FE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6C17A44-0E3D-49AF-9820-3570B3284BC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5FEEAE5-1A4B-4991-A106-7315E5FD6E5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F831A09-6B1D-4A0A-A526-D426961D614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DE02177-8863-407D-93F4-B204AD7542C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86D92FA-9CBB-4678-AC3A-C5B1AF82A09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366BFF3-1FE6-4E77-9FE0-3DC14DFE702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CEB5DD0-E47E-46F2-95A3-4F7A5AB877F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1810C8C-EAB8-4673-B384-9B3497953FE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05556FE-5CE3-4D51-8784-C7C80D74557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5638F46-36AD-4967-93B2-D5AD2D67BDB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1CE6CE1-D3F5-4413-8145-0DA4EA649BB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1B31011-3D92-4A20-9D93-AB76F5EEF3D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AF5DF35-7183-4BB6-82E6-BC6EA4834A0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1BBF9B5-E37A-4533-9F43-2DDD35FB147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63C19BB-A91F-40E8-99D3-75A88C72E92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D9EB598-8D15-4668-876F-B2D5649BD3E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172EA25B-E45A-4898-89BA-EFBD746A89A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105B6F7-3C68-4733-87F8-CD8B32F8C32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8063CDA-5CA9-4881-B0A3-A534ACC45D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52C9B5A-41A6-47A1-9D8D-28939F55A4A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B9DAB50-2208-444F-9F2B-EAD72B657EE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2B5E6B9D-9E3A-436F-803C-E5EDE4F7046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7502117-3BCD-45FC-B91B-364A8FB2890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D72A713-0A4D-49B2-B7D3-8F8DF7E2A46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A0D8692-2649-40EC-B832-D4E6B9AD925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DA46F9D-B17D-4271-B6F1-10E9879D8E2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2F42BF9-6462-4B91-A4EE-2304701BA48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2366CA7-A48A-4DB4-BB6F-EDAD40B85355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3492DE6-78CB-4BC6-85F0-92D5C03E185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158A8D8A-63E9-4217-8724-FBB95D2C736C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E729C35-59D8-4C58-BE6D-7CBBF121CB3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70C02D5-80E2-4387-97D3-4177C9B1806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CBF4582-CFC1-4B17-B83C-9603953ABC6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85CDE69E-E28E-405C-B316-EE9A1D644DB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5873621-DB13-41FD-A09C-68FF686309E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6BCF4E6-339C-4120-9B44-842F5B677EC2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6069CE5-21BD-4881-9056-23C1A6B1879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EDBD9C2-8A96-4F0D-B62F-31CA39B65FC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CA035353-C76C-4F57-8D0B-F7D54DF6BFF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35CAAE20-C085-4ABD-B32B-3C33486494F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29910A5-C782-4C67-A4C8-18A7A1A2B60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29A557C-EF3B-44D0-8B1A-32D8543A21B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ABD4A5E-A831-4E26-8EE1-A0B2F00CFE4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F551329-C669-4800-BA74-537DDAEB18C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9F95B62-81B8-4FB4-9A20-969FCC63BD6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E126224-C7BA-4FAA-B5DE-681B7FCE125A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DFC2468-8820-4CF6-8658-555739C94718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160EDF1-9165-4A2D-8933-66EFB55E81B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5F5E040-A717-4034-8E0E-C42F9EDE516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8CCCA3B-599B-4D67-A245-E066C4A570A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7CD3A49-1AED-462A-8645-6230C5D967B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F8B80AC9-DA73-405B-B2A9-DA4874E6A5B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922D6D7-28C9-4068-A8A6-EC76DA22156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E9EE3FB-0A9D-46C9-960D-9551BF84DDA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9F9FBE7-1E8C-4ED5-9A7E-8BC5013C73A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02B2482-B9F9-42FF-B1D6-E188D5587F7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611D0DA-7671-49DD-993F-75F9177E8C4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EDC2E25-8DE5-4BFE-A530-60F82B98EA7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82FE97F-C7E9-435D-B411-6B9D033D110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AFB21FD-BD6C-4FA2-AE1F-107996CF387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AA137C9-33A7-47F0-B147-C231A348016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913C42E-B07E-4B88-B472-B1AEB684870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9AD0B84-F323-4A0B-9713-7F72FB287D1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50CA433-AEC3-46F3-9271-A6557C41FE9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21715</TotalTime>
  <Words>1957</Words>
  <Application>Microsoft Office PowerPoint</Application>
  <PresentationFormat>On-screen Show (4:3)</PresentationFormat>
  <Paragraphs>326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Aptos Black</vt:lpstr>
      <vt:lpstr>Aptos Display</vt:lpstr>
      <vt:lpstr>Arial</vt:lpstr>
      <vt:lpstr>Arial Black</vt:lpstr>
      <vt:lpstr>Arial Unicode MS</vt:lpstr>
      <vt:lpstr>Calibri</vt:lpstr>
      <vt:lpstr>Stencil</vt:lpstr>
      <vt:lpstr>Office Theme</vt:lpstr>
      <vt:lpstr>PowerPoint Presentation</vt:lpstr>
      <vt:lpstr>Agenda</vt:lpstr>
      <vt:lpstr>Guiding Principles</vt:lpstr>
      <vt:lpstr>Agenda</vt:lpstr>
      <vt:lpstr>Rule 106 Change</vt:lpstr>
      <vt:lpstr>Agenda</vt:lpstr>
      <vt:lpstr>High volume of PCP-Specialty combinations</vt:lpstr>
      <vt:lpstr>High volume of PCP-Specialty combinations</vt:lpstr>
      <vt:lpstr>Acute Care Hospitals</vt:lpstr>
      <vt:lpstr>Agenda</vt:lpstr>
      <vt:lpstr>PowerPoint Presentation</vt:lpstr>
      <vt:lpstr>PowerPoint Presentation</vt:lpstr>
      <vt:lpstr>In summary, for data submissions</vt:lpstr>
      <vt:lpstr>Agenda</vt:lpstr>
      <vt:lpstr>Processes after data submissions</vt:lpstr>
      <vt:lpstr>PowerPoint Presentation</vt:lpstr>
      <vt:lpstr>PowerPoint Presentation</vt:lpstr>
      <vt:lpstr>After data submissions</vt:lpstr>
      <vt:lpstr>PowerPoint Presentation</vt:lpstr>
      <vt:lpstr>PowerPoint Presentation</vt:lpstr>
      <vt:lpstr>After data submissions</vt:lpstr>
      <vt:lpstr>PowerPoint Presentation</vt:lpstr>
      <vt:lpstr>PowerPoint Presentation</vt:lpstr>
      <vt:lpstr>PowerPoint Presentation</vt:lpstr>
      <vt:lpstr>Agenda</vt:lpstr>
      <vt:lpstr>Customized Justification Form</vt:lpstr>
      <vt:lpstr>Agenda</vt:lpstr>
      <vt:lpstr>Outlier Locations Processing</vt:lpstr>
      <vt:lpstr>          Discussions &amp; Questions</vt:lpstr>
    </vt:vector>
  </TitlesOfParts>
  <Company>State of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Tonmoy Dasgupta</dc:creator>
  <cp:lastModifiedBy>Tonmoy Dasgupta</cp:lastModifiedBy>
  <cp:revision>768</cp:revision>
  <cp:lastPrinted>2025-03-18T17:58:50Z</cp:lastPrinted>
  <dcterms:created xsi:type="dcterms:W3CDTF">2014-08-27T18:19:22Z</dcterms:created>
  <dcterms:modified xsi:type="dcterms:W3CDTF">2025-03-18T18:30:54Z</dcterms:modified>
</cp:coreProperties>
</file>